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6" r:id="rId5"/>
    <p:sldId id="265" r:id="rId6"/>
    <p:sldId id="269" r:id="rId7"/>
    <p:sldId id="266" r:id="rId8"/>
    <p:sldId id="267" r:id="rId9"/>
    <p:sldId id="284" r:id="rId10"/>
    <p:sldId id="285" r:id="rId11"/>
    <p:sldId id="286" r:id="rId12"/>
    <p:sldId id="268" r:id="rId13"/>
    <p:sldId id="270" r:id="rId14"/>
    <p:sldId id="274" r:id="rId15"/>
    <p:sldId id="271" r:id="rId16"/>
    <p:sldId id="272" r:id="rId17"/>
    <p:sldId id="273" r:id="rId18"/>
    <p:sldId id="275" r:id="rId19"/>
    <p:sldId id="277" r:id="rId20"/>
    <p:sldId id="263" r:id="rId21"/>
    <p:sldId id="264" r:id="rId22"/>
    <p:sldId id="278" r:id="rId23"/>
    <p:sldId id="279" r:id="rId24"/>
    <p:sldId id="280" r:id="rId25"/>
    <p:sldId id="282" r:id="rId26"/>
    <p:sldId id="281" r:id="rId27"/>
    <p:sldId id="283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522" y="-14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04.10.2021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04.10.2021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04.10.2021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04.10.2021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66868" y="2708920"/>
            <a:ext cx="5105400" cy="1584176"/>
          </a:xfrm>
        </p:spPr>
        <p:txBody>
          <a:bodyPr/>
          <a:lstStyle/>
          <a:p>
            <a:pPr algn="ctr"/>
            <a:r>
              <a:rPr lang="kk-KZ" sz="2800" dirty="0" smtClean="0"/>
              <a:t> 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kk-KZ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kk-KZ" dirty="0" smtClean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600" y="2132856"/>
            <a:ext cx="7497620" cy="2508256"/>
          </a:xfrm>
        </p:spPr>
        <p:txBody>
          <a:bodyPr>
            <a:normAutofit/>
          </a:bodyPr>
          <a:lstStyle/>
          <a:p>
            <a:pPr algn="ctr"/>
            <a:r>
              <a:rPr lang="kk-K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Тақырып 5</a:t>
            </a:r>
          </a:p>
          <a:p>
            <a:pPr algn="ctr"/>
            <a:r>
              <a:rPr lang="kk-KZ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Жалпымемлекеттік салықтық жоспарлаудың кезеңдері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7239000" cy="5475008"/>
          </a:xfrm>
        </p:spPr>
        <p:txBody>
          <a:bodyPr>
            <a:noAutofit/>
          </a:bodyPr>
          <a:lstStyle/>
          <a:p>
            <a:pPr algn="just"/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Төртінші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кезең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кәсіпорынның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салықтық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аталатын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саласын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қалыптастыруды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қарастырады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өрісін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сипаттайтын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кестесі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құрастырылады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онда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әрбір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көрсеткіштер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параметрлер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көмегімен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сипатталады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Келесі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кезекте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салықтық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жеңілдіктерге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талдау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жүргізіледі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Кезеңнің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соңында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таңдалған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салықтар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ынталандыруды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қолданудың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егжей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тегжейлі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жоспары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жасалады</a:t>
            </a:r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Бесінші</a:t>
            </a:r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кезең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бухгалтерлік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салықтық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жүргізуге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кәсіпорынның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шарттық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қатынастар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жүйесінің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қалыптасуы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қазірдің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өзінде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қалыптасқан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өрісін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ескере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шаруашылық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операциялары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журналын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құрастыру</a:t>
            </a:r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Алтыншы</a:t>
            </a:r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кезең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салықтық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жағдайларды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талдаудан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басталады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алынған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қаржылық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көрсеткіштерді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айыппұлдар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санкцияларға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шығындармен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салыстырады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қарай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максималды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қаржылық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нәтиже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алуды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ескере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тұрғысынан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ұтымды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кәсіпорын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активтері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пайданы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орналастыру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асырылады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923430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Жетінші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кезең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кәсіпорындар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ұйымдардағы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салықты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басқарумен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тікелей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Салықтық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сенімді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есебін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ұйымдастыруды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есептеулерінің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дұрыстығына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бақылауды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қамтиды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Қателік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қаупін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төмендетудің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салықтық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есептеулерді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ішкі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технологиясын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304314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7859216" cy="5475008"/>
          </a:xfrm>
        </p:spPr>
        <p:txBody>
          <a:bodyPr/>
          <a:lstStyle/>
          <a:p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Салықтық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жоспарлаудың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нысандары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стратегиялық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ағымдағы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салықтық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жоспарлау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саналады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Салықтық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жоспарлаудың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тәсілдері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экономикалық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көрсеткіштерді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болжамдауға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негізделген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жанама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тәсіл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ә)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салықтар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базаларын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болжамдауға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негізделген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тікелей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тәсілдер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бар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трендтерді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экстраполяциялауға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негізделген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қысқартылған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тәсілдер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Салықтық жоспарлау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корпоративтік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(кәсіпорындар үшін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 жеке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тұлғалар үшін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бөлінеді.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 субъектілер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 салықтарды төлеуден жалтару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мүмкіндігі анықталуы мүмкін: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s://tengrinews.kz/userdata/news/2019/news_380128/photo_29441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3754737"/>
            <a:ext cx="4716016" cy="2985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7787208" cy="547500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 салынатын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объектінің ерекшелігі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лотереялардан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түсетін табысқа салық салынуы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 емес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 субъектісінің ерекшелігі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шағын кәсіпкерлік субъектілері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салықтық несие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түрінде белгілі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жеңілдіктерге ие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салу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әдісінің ерекшеліктері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салықты есептеу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 төлеу әдісі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инфляция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жоғары болған кезде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кадастрлық салық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салу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әсіресе тиімді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салу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жүйесінің түрі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хеджирлеу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жүйесі бойынша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облигациялар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дивидендтер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банк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салымдары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кірістерге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 түрлі ставкалар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 салынуы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«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салықтық баспана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себебі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жекелеген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елдердің салық режиміндегі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айырмашылықтар салық жүктемесін азайтуы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салықтан жалтаруды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 етуі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7715200" cy="5619024"/>
          </a:xfrm>
        </p:spPr>
        <p:txBody>
          <a:bodyPr>
            <a:normAutofit/>
          </a:bodyPr>
          <a:lstStyle/>
          <a:p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Салықтық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жоспарлауға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бюджет,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инвестициялық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саясаттарының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даму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бағыттарын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ескеру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кәсіпорынның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саясатын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белгіленген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жеңілдіктерін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дұрыс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төлеушінің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міндеттемесін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төлеу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мерзімін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ұзарту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инвестициялық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жеңілдіктерді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мүмкіндігін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т.б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тәрізді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факторлар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танылады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Салықтық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жоспарлаудың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элементтері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кәсіпорынды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тиімді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стратегиясын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іске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асыру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саясаты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мен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бухгалтерлік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есептің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дұрыс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жасалуы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салықтық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жоспарлау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сызбасы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салықтық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күнтізбе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міндеттемелердің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нақты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орындалуы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239000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dirty="0" err="1"/>
              <a:t>Әр</a:t>
            </a:r>
            <a:r>
              <a:rPr lang="ru-RU" sz="2200" dirty="0"/>
              <a:t> </a:t>
            </a:r>
            <a:r>
              <a:rPr lang="ru-RU" sz="2200" dirty="0" err="1"/>
              <a:t>деңгейдегі</a:t>
            </a:r>
            <a:r>
              <a:rPr lang="ru-RU" sz="2200" dirty="0"/>
              <a:t> </a:t>
            </a:r>
            <a:r>
              <a:rPr lang="ru-RU" sz="2200" dirty="0" err="1"/>
              <a:t>салық</a:t>
            </a:r>
            <a:r>
              <a:rPr lang="ru-RU" sz="2200" dirty="0"/>
              <a:t> </a:t>
            </a:r>
            <a:r>
              <a:rPr lang="ru-RU" sz="2200" dirty="0" err="1"/>
              <a:t>түсімдерінің</a:t>
            </a:r>
            <a:r>
              <a:rPr lang="ru-RU" sz="2200" dirty="0"/>
              <a:t> </a:t>
            </a:r>
            <a:r>
              <a:rPr lang="ru-RU" sz="2200" dirty="0" err="1"/>
              <a:t>бюджетке</a:t>
            </a:r>
            <a:r>
              <a:rPr lang="ru-RU" sz="2200" dirty="0"/>
              <a:t> </a:t>
            </a:r>
            <a:r>
              <a:rPr lang="ru-RU" sz="2200" dirty="0" err="1"/>
              <a:t>түсу</a:t>
            </a:r>
            <a:r>
              <a:rPr lang="ru-RU" sz="2200" dirty="0"/>
              <a:t> </a:t>
            </a:r>
            <a:r>
              <a:rPr lang="ru-RU" sz="2200" dirty="0" err="1"/>
              <a:t>сомасын</a:t>
            </a:r>
            <a:r>
              <a:rPr lang="ru-RU" sz="2200" dirty="0"/>
              <a:t> </a:t>
            </a:r>
            <a:r>
              <a:rPr lang="ru-RU" sz="2200" dirty="0" err="1"/>
              <a:t>жоспарлау</a:t>
            </a:r>
            <a:r>
              <a:rPr lang="ru-RU" sz="2200" dirty="0"/>
              <a:t>  </a:t>
            </a:r>
            <a:r>
              <a:rPr lang="ru-RU" sz="2200" dirty="0" err="1"/>
              <a:t>және</a:t>
            </a:r>
            <a:r>
              <a:rPr lang="ru-RU" sz="2200" dirty="0"/>
              <a:t> </a:t>
            </a:r>
            <a:r>
              <a:rPr lang="ru-RU" sz="2200" dirty="0" err="1"/>
              <a:t>болжау</a:t>
            </a:r>
            <a:r>
              <a:rPr lang="ru-RU" sz="2200" dirty="0"/>
              <a:t> </a:t>
            </a:r>
            <a:r>
              <a:rPr lang="ru-RU" sz="2200" dirty="0" err="1"/>
              <a:t>барысында</a:t>
            </a:r>
            <a:r>
              <a:rPr lang="ru-RU" sz="2200" dirty="0"/>
              <a:t> 3 </a:t>
            </a:r>
            <a:r>
              <a:rPr lang="ru-RU" sz="2200" dirty="0" err="1"/>
              <a:t>маңызды</a:t>
            </a:r>
            <a:r>
              <a:rPr lang="ru-RU" sz="2200" dirty="0"/>
              <a:t> </a:t>
            </a:r>
            <a:r>
              <a:rPr lang="ru-RU" sz="2200" dirty="0" err="1"/>
              <a:t>белгі</a:t>
            </a:r>
            <a:r>
              <a:rPr lang="ru-RU" sz="2200" dirty="0"/>
              <a:t>  </a:t>
            </a:r>
            <a:r>
              <a:rPr lang="ru-RU" sz="2200" dirty="0" err="1"/>
              <a:t>жіктеледі</a:t>
            </a:r>
            <a:r>
              <a:rPr lang="ru-RU" sz="2200" dirty="0"/>
              <a:t>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7643192" cy="4970952"/>
          </a:xfrm>
        </p:spPr>
        <p:txBody>
          <a:bodyPr>
            <a:normAutofit/>
          </a:bodyPr>
          <a:lstStyle/>
          <a:p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төлеуші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бюджет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арасындағы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позитивті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тұстарда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бөлшектеп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жіктеу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жүйесінің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қаржы-шаруашылық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қызметке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әсер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мақсатында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бюджет-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қатынастары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жүйесінде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талдау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төлеуші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бюджет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арасындағы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экономикалық,қаржылық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салықтық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қатынастардың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болу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ықтималдығын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алдын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-ала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38076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dirty="0" err="1"/>
              <a:t>Әр</a:t>
            </a:r>
            <a:r>
              <a:rPr lang="ru-RU" sz="2200" dirty="0"/>
              <a:t>  </a:t>
            </a:r>
            <a:r>
              <a:rPr lang="ru-RU" sz="2200" dirty="0" err="1"/>
              <a:t>деңгейдегі</a:t>
            </a:r>
            <a:r>
              <a:rPr lang="ru-RU" sz="2200" dirty="0"/>
              <a:t> </a:t>
            </a:r>
            <a:r>
              <a:rPr lang="ru-RU" sz="2200" dirty="0" err="1"/>
              <a:t>салық</a:t>
            </a:r>
            <a:r>
              <a:rPr lang="ru-RU" sz="2200" dirty="0"/>
              <a:t> </a:t>
            </a:r>
            <a:r>
              <a:rPr lang="ru-RU" sz="2200" dirty="0" err="1"/>
              <a:t>түсімдерінің</a:t>
            </a:r>
            <a:r>
              <a:rPr lang="ru-RU" sz="2200" dirty="0"/>
              <a:t> </a:t>
            </a:r>
            <a:r>
              <a:rPr lang="ru-RU" sz="2200" dirty="0" err="1"/>
              <a:t>бюджетке</a:t>
            </a:r>
            <a:r>
              <a:rPr lang="ru-RU" sz="2200" dirty="0"/>
              <a:t> </a:t>
            </a:r>
            <a:r>
              <a:rPr lang="ru-RU" sz="2200" dirty="0" err="1"/>
              <a:t>түсу</a:t>
            </a:r>
            <a:r>
              <a:rPr lang="ru-RU" sz="2200" dirty="0"/>
              <a:t> </a:t>
            </a:r>
            <a:r>
              <a:rPr lang="ru-RU" sz="2200" dirty="0" err="1"/>
              <a:t>сомасын</a:t>
            </a:r>
            <a:r>
              <a:rPr lang="ru-RU" sz="2200" dirty="0"/>
              <a:t> </a:t>
            </a:r>
            <a:r>
              <a:rPr lang="ru-RU" sz="2200" dirty="0" err="1"/>
              <a:t>жоспарлау</a:t>
            </a:r>
            <a:r>
              <a:rPr lang="ru-RU" sz="2200" dirty="0"/>
              <a:t> </a:t>
            </a:r>
            <a:r>
              <a:rPr lang="ru-RU" sz="2200" dirty="0" err="1"/>
              <a:t>және</a:t>
            </a:r>
            <a:r>
              <a:rPr lang="ru-RU" sz="2200" dirty="0"/>
              <a:t> </a:t>
            </a:r>
            <a:r>
              <a:rPr lang="ru-RU" sz="2200" dirty="0" err="1"/>
              <a:t>болжау</a:t>
            </a:r>
            <a:r>
              <a:rPr lang="ru-RU" sz="2200" dirty="0"/>
              <a:t> </a:t>
            </a:r>
            <a:r>
              <a:rPr lang="ru-RU" sz="2200" dirty="0" err="1"/>
              <a:t>барысында</a:t>
            </a:r>
            <a:r>
              <a:rPr lang="ru-RU" sz="2200" dirty="0"/>
              <a:t> 3 </a:t>
            </a:r>
            <a:r>
              <a:rPr lang="ru-RU" sz="2200" dirty="0" err="1"/>
              <a:t>маңызды</a:t>
            </a:r>
            <a:r>
              <a:rPr lang="ru-RU" sz="2200" dirty="0"/>
              <a:t> </a:t>
            </a:r>
            <a:r>
              <a:rPr lang="ru-RU" sz="2200" dirty="0" err="1"/>
              <a:t>белгі</a:t>
            </a:r>
            <a:r>
              <a:rPr lang="ru-RU" sz="2200" dirty="0"/>
              <a:t> </a:t>
            </a:r>
            <a:r>
              <a:rPr lang="ru-RU" sz="2200" dirty="0" err="1"/>
              <a:t>жіктеледі</a:t>
            </a:r>
            <a:r>
              <a:rPr lang="ru-RU" sz="2200" dirty="0"/>
              <a:t>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төлеуші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бюджет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арасындағы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позитивті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тұстарда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бөлшектеп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жіктеу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жүйесінің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қаржы-шаруашылық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қызметке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әсер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мақсатында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бюджет-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қатынастары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жүйесінде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талдау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төлеуші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бюджет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арасындағы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экономикалық,қаржылық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салықтық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қатынастардың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болу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ықтималдығын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алдын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-ала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08036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7931224" cy="5907056"/>
          </a:xfrm>
        </p:spPr>
        <p:txBody>
          <a:bodyPr/>
          <a:lstStyle/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Бүгінгі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ғылымы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бюджетке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түсетін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түсімдерінің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көлемін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жоспарлаудың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арнаулы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әдістемелерін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жасамаған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Тәжірибеде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салықтық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жоспарлау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процесінде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жалпыға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көлемде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пайдаланылатын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келесідей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дәстүрлі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әдістері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қолданылады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ru-RU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Баланстық</a:t>
            </a:r>
            <a:r>
              <a:rPr lang="ru-RU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сараптамалық</a:t>
            </a:r>
            <a:r>
              <a:rPr lang="ru-RU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</a:t>
            </a:r>
            <a:r>
              <a:rPr lang="ru-RU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корреляция (</a:t>
            </a:r>
            <a:r>
              <a:rPr lang="ru-RU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байланыстылық</a:t>
            </a:r>
            <a:r>
              <a:rPr lang="ru-RU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саралау</a:t>
            </a:r>
            <a:r>
              <a:rPr lang="ru-RU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(ранжирование), </a:t>
            </a:r>
            <a:r>
              <a:rPr lang="ru-RU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хронологиялық</a:t>
            </a:r>
            <a:r>
              <a:rPr lang="ru-RU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қатарлар</a:t>
            </a:r>
            <a:r>
              <a:rPr lang="ru-RU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құру</a:t>
            </a:r>
            <a:r>
              <a:rPr lang="ru-RU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факторлық</a:t>
            </a:r>
            <a:r>
              <a:rPr lang="ru-RU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талдау</a:t>
            </a:r>
            <a:r>
              <a:rPr lang="ru-RU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т.б</a:t>
            </a:r>
            <a:r>
              <a:rPr lang="ru-RU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6679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Лекция мақсаты: </a:t>
            </a:r>
          </a:p>
          <a:p>
            <a:pPr algn="ctr"/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Жалпымемлекеттік салықтық жоспарлаудың кезеңдерін ажырата білу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алықтық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жоспарлауда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заңдылығын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анықтауда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негізінде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қоғамдық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дамудың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заңдылықтарын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ескеретін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перспективтік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тұжырымдамаларының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жобасын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жасауда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айрықша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тәсілдерді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қолданған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жөн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Статистикалық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зерттеудер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өткізу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бүгінгі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күні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қолданылып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жүрген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сандық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әдістердің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бірнеше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тобын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бөліп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көрсетуге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sz="3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3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өлшемді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әдістер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бірінші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кезекте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факторлық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кластерлік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талдау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негізінде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көптеген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өзгермелер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жататын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шешімді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негіздеу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қолданылады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өндірістің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техникалық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деңгейіне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жиынтық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өнім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көлемін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</a:t>
            </a:r>
            <a:r>
              <a:rPr lang="ru-RU" sz="3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үдемелі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регрессивтік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корреляциялық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әдістер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органдарының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қызметін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сипаттайтын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өзгермелердің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топтарының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байланысын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белгілеу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қолданылады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Имитациялық</a:t>
            </a:r>
            <a:r>
              <a:rPr lang="ru-RU" sz="3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әдістер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маркетингтік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жағдайға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ықпал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ететін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өзгермелер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жай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талдамалы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шешім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логикасына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әсер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етпеген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қолданылады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Шешім</a:t>
            </a:r>
            <a:r>
              <a:rPr lang="ru-RU" sz="3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қабылдау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стратигиясының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теориясы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дайындаған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әдістер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Оларға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ойын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теориясының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жаппай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теориясының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стохаостикалық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бағдарламалау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әдістері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жатады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саясатының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өзгерістеріне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төлеушінің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әсер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етуінің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стохаостикалық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бейнелеу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қолданылады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4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Операцияларды</a:t>
            </a:r>
            <a:r>
              <a:rPr lang="ru-RU" sz="3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зерттеудің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негізделген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детермикалық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әдістері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бірінші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кезекте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желілік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желілік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бағдарламалау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әдістер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өзгермелер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оңтайлы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шешім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табу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қолданылады</a:t>
            </a:r>
            <a:r>
              <a:rPr lang="ru-RU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7239000" cy="5330992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Жоспарлау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әдісін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теориялық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тұрғыдан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таңдау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түріне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салықтық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топқа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болмаса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төлеушінің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тұрпатына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типіне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болмайды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Салықтық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жоспарды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дайындау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бастапқы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қойылған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Салықтық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жоспарлаудың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әдісін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таңдау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қызметкерлердің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біліктілігінің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деңгейіне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әкімшілігінің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жабдықталуына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38559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7239000" cy="5547016"/>
          </a:xfrm>
        </p:spPr>
        <p:txBody>
          <a:bodyPr/>
          <a:lstStyle/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Автоматтандырылған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жүйелерді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салықтық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жіктеме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базасында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бөлек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ұқсас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топтары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түсімдерінің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көлемін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жоспарлауға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Автоматтандырылған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жүйелер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тұрпаты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құрастырылған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арнаулы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компьютерлік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бағдарламалар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топтары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құрылымы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аясында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кодтандырылған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ағымдағы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перспективтік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жоспарын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жедел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құрастыруға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46402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kk-KZ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 салықтық жоспарлау міндеттеріне мыналар жатқызылады</a:t>
            </a:r>
            <a:r>
              <a:rPr lang="kk-KZ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kk-KZ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kk-KZ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құқық аясын және салық заңдылығын қалыптастыру;</a:t>
            </a:r>
          </a:p>
          <a:p>
            <a:r>
              <a:rPr lang="kk-KZ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       әлеуметтік-экономикалық жағдайды, жиынтық салық ауыртпалығын, қолданыстағы салық жеңілдіктерін есепке ала отырып, оңтайлы салық жүйесін қалыптастыру;</a:t>
            </a:r>
          </a:p>
          <a:p>
            <a:r>
              <a:rPr lang="kk-KZ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       бюджеттердің барлық деңгейлерінің тепе-теңдігін қамтамасыз ету;</a:t>
            </a:r>
          </a:p>
          <a:p>
            <a:r>
              <a:rPr lang="kk-KZ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       мемлекет экономикасындағы резервтерді табу және жұмылдыру;</a:t>
            </a:r>
          </a:p>
          <a:p>
            <a:r>
              <a:rPr lang="kk-KZ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       салық түсімдерінің тұрақтылығын қамтамасыз ету;</a:t>
            </a:r>
          </a:p>
          <a:p>
            <a:r>
              <a:rPr lang="kk-KZ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       белгілі бір аймақтың салықтық мүмкіндіктерін анықтау;</a:t>
            </a:r>
          </a:p>
          <a:p>
            <a:r>
              <a:rPr lang="kk-KZ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       бюджеттердің барлық деңгейлерінің алдағы қаржы жылы мен орта мерзімге салықтық болжамдарын жасау;</a:t>
            </a:r>
          </a:p>
          <a:p>
            <a:r>
              <a:rPr lang="kk-KZ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       салықтар мен алымдыр бойынша бақылау тапсырмаларын жасау;</a:t>
            </a:r>
          </a:p>
          <a:p>
            <a:r>
              <a:rPr lang="kk-KZ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       макродеңгейде салықтық жоспарлау мен болжауды жетілдіру бойынша ұсыныстар қалыптастыру.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64125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7239000" cy="5475008"/>
          </a:xfrm>
        </p:spPr>
        <p:txBody>
          <a:bodyPr>
            <a:normAutofit/>
          </a:bodyPr>
          <a:lstStyle/>
          <a:p>
            <a:pPr algn="just"/>
            <a:r>
              <a:rPr lang="kk-KZ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 салықтық жоспарлау жоспарлау кезеңінің ұзақтығы мен шешілетін міндеттердің мазмұнына қарай ағымдағы және перспективалық болып бөлінеді. Ағымдағы салықтық жоспарлау шеңберінде бір айға немесе тоқсанға жасалатын опреативтік салықтық жоспарлауды бөліп көрсетуге </a:t>
            </a:r>
            <a:r>
              <a:rPr lang="kk-KZ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болады.</a:t>
            </a:r>
          </a:p>
          <a:p>
            <a:pPr algn="just"/>
            <a:r>
              <a:rPr lang="kk-KZ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Ағымдағы </a:t>
            </a:r>
            <a:r>
              <a:rPr lang="kk-KZ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жылға салықтық жоспарлаудың салық органдарының белгіленген тапсырмалардың толығымен орындауы үшін маңызы зор және болжамның дәлдігіне олардың оңтайлы қызмет етуі байланысты.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76175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7239000" cy="1224136"/>
          </a:xfrm>
        </p:spPr>
        <p:txBody>
          <a:bodyPr>
            <a:noAutofit/>
          </a:bodyPr>
          <a:lstStyle/>
          <a:p>
            <a:pPr algn="ctr"/>
            <a:r>
              <a:rPr lang="kk-KZ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Ағымдағы салықтық жоспарлау шеңберінде нақты қаржы жылының салықтық түсімдер жоспары қалыптастырылады және тактикалық сипаттағы келесі міндеттер шешіледі</a:t>
            </a:r>
            <a:r>
              <a:rPr lang="kk-KZ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k-KZ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kk-KZ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 </a:t>
            </a:r>
            <a:r>
              <a:rPr lang="kk-KZ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салықтар </a:t>
            </a:r>
            <a:r>
              <a:rPr lang="kk-KZ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 алымдар түрлері бойынша салық базаларын анықтау;</a:t>
            </a:r>
          </a:p>
          <a:p>
            <a:r>
              <a:rPr lang="kk-KZ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  табыстарының көлемдерін есептеу және нақты салықтар мен алымдардың жиналу деңгейлерін анықтау;</a:t>
            </a:r>
          </a:p>
          <a:p>
            <a:r>
              <a:rPr lang="kk-KZ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3.  </a:t>
            </a:r>
            <a:r>
              <a:rPr lang="kk-KZ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салықтардың </a:t>
            </a:r>
            <a:r>
              <a:rPr lang="kk-KZ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жекелеген түрлері, экономика салалары бойынша салықтар </a:t>
            </a:r>
            <a:r>
              <a:rPr lang="kk-KZ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 алымдар</a:t>
            </a:r>
            <a:r>
              <a:rPr lang="kk-KZ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бойынша берешектердің жағдайларын бағалау.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74913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7239000" cy="583504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Салықты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жоспарлау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берудің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мақсаттары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міндеттерін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өндіріс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айналым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саласын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тұжырымдау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кәсіпорын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бөлімшелерінің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тиімді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орналасуы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сұрақтың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шешімі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кәсіпкерлік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қызметтің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ұйымдастырушылық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құқықтық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таңдау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саласын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салықтардың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әрқайсысы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заңнамасында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қарастырылған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жеңілдіктерді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мәмілелердің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талдау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шарттық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өрісті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типтік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іскерлік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операциялар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журналын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құру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ықтимал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салықтық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тәуекелдерді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ескере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жағдайларды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талдау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кәсіпорынның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активтері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пайдасын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ұтымды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мәселесін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шешу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.-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Салықты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салықтық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есептеулерді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ішкі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технологиясын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51477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 smtClean="0"/>
              <a:t>Лекция жоспары: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kk-KZ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 Жалпымемлекеттік салықтық жоспарлаудың кезеңдерінің мәні.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Орта мерзімдік перспективада салықтық болжамдауды әзірлеу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3.Салықтар бойынша сәйкесінше мерзімге  нақты міндеттерді құрастыру кезіндегі шаралар кешені.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7239000" cy="5547016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Жоспарлау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басқарудың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функционалдық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элементтерінің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кәсіпорынның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басқарушылық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қызметінің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ажырамас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Шаруашылық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жүргізуші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деңгейінде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жоспарлау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объектінің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болжамды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жағдайын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ресурстар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шектеулігі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сондай-ақ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оларды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баламалы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мүмкіндіктері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жағдайға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жетудің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оңтайлы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әдістері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тәсілдерін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Бизнес-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жоспарлау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өндірістік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қаржылық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бюджеттік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кәсіпорын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деңгейінде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асырылатын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жоспарлау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түрлерімен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қатар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салықтық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жоспарлауды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асыру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00198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7499176" cy="5403000"/>
          </a:xfrm>
        </p:spPr>
        <p:txBody>
          <a:bodyPr/>
          <a:lstStyle/>
          <a:p>
            <a:pPr algn="just"/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Салықты жоспарлау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ең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аз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шығынмен ең жоғарғы қаржылық нәтижеге жету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үшін салық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салу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жүйесін ұйымдастыру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Кешенді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салықты жоспарлау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кәсіпорындағы қаржыны жоспарлаудың бір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бөлігі болып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Салықтық жоспарлау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функциясын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қаржылық және салық органдары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жүзеге асырады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Салықтық жоспарлаудың негізгі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 әр деңгейдегі бюджеттің кіріс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бөлігін қалыптастыру бойынша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есептердің сапалық және сандық параметрлерін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""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7239000" cy="5835048"/>
          </a:xfrm>
        </p:spPr>
        <p:txBody>
          <a:bodyPr/>
          <a:lstStyle/>
          <a:p>
            <a:pPr algn="just"/>
            <a:r>
              <a:rPr lang="ru-RU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Салықты жоспарлау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алғанда салық салуды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тиімді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етуді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салық төлемдерін кемелдендірудің жағдайлы схемаларын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әзірлеуді, түрлі басқарушылық шешімдердің салықтық салдарын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уақытылы талдау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үшін салық салуды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ұйымдастыруды білдіреді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Салықты жоспарлау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аясында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салық төлемдерін жоспарлау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кәсіпорынға қолда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бар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ресурстарын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тиімдірек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басқаруға мүмкіндік береді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Салықты  жоспарлаудың негізгі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қағидалары мыналар</a:t>
            </a:r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2132856"/>
          <a:ext cx="7787208" cy="2736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6802"/>
                <a:gridCol w="1946802"/>
                <a:gridCol w="1946802"/>
                <a:gridCol w="1946802"/>
              </a:tblGrid>
              <a:tr h="2736304">
                <a:tc>
                  <a:txBody>
                    <a:bodyPr/>
                    <a:lstStyle/>
                    <a:p>
                      <a:r>
                        <a:rPr kumimoji="0" lang="ru-RU" b="1" i="0" kern="12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салық салуды</a:t>
                      </a:r>
                      <a:r>
                        <a:rPr kumimoji="0" lang="ru-RU" b="1" i="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b="1" i="0" kern="12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кемелдендірудің  барлық тәсілдері </a:t>
                      </a:r>
                      <a:r>
                        <a:rPr kumimoji="0" lang="ru-RU" b="1" i="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мен  </a:t>
                      </a:r>
                    </a:p>
                    <a:p>
                      <a:r>
                        <a:rPr kumimoji="0" lang="ru-RU" b="1" i="0" kern="12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әдістерінің</a:t>
                      </a:r>
                      <a:r>
                        <a:rPr kumimoji="0" lang="ru-RU" b="1" i="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 </a:t>
                      </a:r>
                    </a:p>
                    <a:p>
                      <a:r>
                        <a:rPr kumimoji="0" lang="ru-RU" b="1" i="0" kern="12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заңдылығы;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1" i="0" kern="12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салық салуды</a:t>
                      </a:r>
                      <a:r>
                        <a:rPr kumimoji="0" lang="ru-RU" b="1" i="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b="1" i="0" kern="12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кемелдендіру</a:t>
                      </a:r>
                      <a:r>
                        <a:rPr kumimoji="0" lang="ru-RU" b="1" i="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b="1" i="0" kern="12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схемаларын</a:t>
                      </a:r>
                      <a:r>
                        <a:rPr kumimoji="0" lang="ru-RU" b="1" i="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b="1" i="0" kern="12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ендірудің</a:t>
                      </a:r>
                      <a:r>
                        <a:rPr kumimoji="0" lang="ru-RU" b="1" i="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</a:p>
                    <a:p>
                      <a:r>
                        <a:rPr kumimoji="0" lang="ru-RU" b="1" i="0" kern="12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үнемділігі;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1" i="0" kern="12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нақты бір</a:t>
                      </a:r>
                      <a:r>
                        <a:rPr kumimoji="0" lang="ru-RU" b="1" i="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  <a:r>
                        <a:rPr kumimoji="0" lang="ru-RU" b="1" i="0" kern="12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салық</a:t>
                      </a:r>
                      <a:r>
                        <a:rPr kumimoji="0" lang="ru-RU" b="1" i="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</a:p>
                    <a:p>
                      <a:r>
                        <a:rPr kumimoji="0" lang="ru-RU" b="1" i="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b="1" i="0" kern="12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төлеушінің қызметіне және ерекшеліктеріне</a:t>
                      </a:r>
                      <a:r>
                        <a:rPr kumimoji="0" lang="ru-RU" b="1" i="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 </a:t>
                      </a:r>
                      <a:r>
                        <a:rPr kumimoji="0" lang="ru-RU" b="1" i="0" kern="12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деген</a:t>
                      </a:r>
                      <a:r>
                        <a:rPr kumimoji="0" lang="ru-RU" b="1" i="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  <a:r>
                        <a:rPr kumimoji="0" lang="ru-RU" b="1" i="0" kern="12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жеке</a:t>
                      </a:r>
                      <a:r>
                        <a:rPr kumimoji="0" lang="ru-RU" b="1" i="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b="1" i="0" kern="12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қарастыру, әдіс (қатынас</a:t>
                      </a:r>
                      <a:r>
                        <a:rPr kumimoji="0" lang="ru-RU" b="1" i="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);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1" i="0" kern="12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Әзірленген</a:t>
                      </a:r>
                      <a:endParaRPr kumimoji="0" lang="ru-RU" b="1" i="0" kern="1200" dirty="0" smtClean="0">
                        <a:solidFill>
                          <a:schemeClr val="bg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b="1" i="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  <a:r>
                        <a:rPr kumimoji="0" lang="ru-RU" b="1" i="0" kern="12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салық  </a:t>
                      </a:r>
                      <a:r>
                        <a:rPr kumimoji="0" lang="ru-RU" b="1" i="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салу </a:t>
                      </a:r>
                      <a:r>
                        <a:rPr kumimoji="0" lang="ru-RU" b="1" i="0" kern="12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схемалары</a:t>
                      </a:r>
                      <a:r>
                        <a:rPr kumimoji="0" lang="ru-RU" b="1" i="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мен </a:t>
                      </a:r>
                    </a:p>
                    <a:p>
                      <a:r>
                        <a:rPr kumimoji="0" lang="ru-RU" b="1" i="0" kern="12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әдістерін</a:t>
                      </a:r>
                      <a:r>
                        <a:rPr kumimoji="0" lang="ru-RU" b="1" i="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</a:p>
                    <a:p>
                      <a:r>
                        <a:rPr kumimoji="0" lang="ru-RU" b="1" i="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b="1" i="0" kern="12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қолданудың кешенділігі</a:t>
                      </a:r>
                      <a:r>
                        <a:rPr kumimoji="0" lang="ru-RU" b="1" i="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мен </a:t>
                      </a:r>
                      <a:r>
                        <a:rPr kumimoji="0" lang="ru-RU" b="1" i="0" kern="12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көп</a:t>
                      </a:r>
                      <a:r>
                        <a:rPr kumimoji="0" lang="ru-RU" b="1" i="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 </a:t>
                      </a:r>
                      <a:r>
                        <a:rPr kumimoji="0" lang="ru-RU" b="1" i="0" kern="120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варианттылығы</a:t>
                      </a:r>
                      <a:r>
                        <a:rPr kumimoji="0" lang="ru-RU" b="1" i="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 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Салықтық жоспарлау кезеңдері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Бірінші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кезең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бизнесті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ұйымдастыру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идеясының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мақсаттар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міндеттерді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тұжырымдау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сондай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шығарушы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ұсынатын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салықтық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жеңілдіктерді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мәселесін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шешу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шағын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кәсіпорындар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материалдық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өндіріс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саласында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Екінші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кезең-кәсіпорынның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филиалдарының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еншілес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органдарының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өндірістік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қызметтік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үй-жайлары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салуға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қолайлы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жерді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таңдау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Үшінші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кезең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заңды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тұлғаның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ұйымдық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құқықтық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таңдау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нәтижесінде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режимімен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байланысын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19699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272</TotalTime>
  <Words>1109</Words>
  <Application>Microsoft Office PowerPoint</Application>
  <PresentationFormat>Экран (4:3)</PresentationFormat>
  <Paragraphs>104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Изящная</vt:lpstr>
      <vt:lpstr>              .   </vt:lpstr>
      <vt:lpstr>Презентация PowerPoint</vt:lpstr>
      <vt:lpstr>Лекция жоспары:</vt:lpstr>
      <vt:lpstr>Презентация PowerPoint</vt:lpstr>
      <vt:lpstr>Презентация PowerPoint</vt:lpstr>
      <vt:lpstr>Презентация PowerPoint</vt:lpstr>
      <vt:lpstr>Презентация PowerPoint</vt:lpstr>
      <vt:lpstr>Салықты  жоспарлаудың негізгі қағидалары мыналар:</vt:lpstr>
      <vt:lpstr>Салықтық жоспарлау кезеңдері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Салықтық жоспарлаудың негізгі  элементтері:</vt:lpstr>
      <vt:lpstr>Әр деңгейдегі салық түсімдерінің бюджетке түсу сомасын жоспарлау  және болжау барысында 3 маңызды белгі  жіктеледі: </vt:lpstr>
      <vt:lpstr>Әр  деңгейдегі салық түсімдерінің бюджетке түсу сомасын жоспарлау және болжау барысында 3 маңызды белгі жіктеледі: </vt:lpstr>
      <vt:lpstr>Презентация PowerPoint</vt:lpstr>
      <vt:lpstr>Презентация PowerPoint</vt:lpstr>
      <vt:lpstr>Статистикалық зерттеудер өткізу кезінде бүгінгі күні қолданылып жүрген сандық әдістердің бірнеше тобын бөліп көрсетуге болады:</vt:lpstr>
      <vt:lpstr>Презентация PowerPoint</vt:lpstr>
      <vt:lpstr>Презентация PowerPoint</vt:lpstr>
      <vt:lpstr>Мемлекеттік салықтық жоспарлау міндеттеріне мыналар жатқызылады:</vt:lpstr>
      <vt:lpstr>Презентация PowerPoint</vt:lpstr>
      <vt:lpstr>Ағымдағы салықтық жоспарлау шеңберінде нақты қаржы жылының салықтық түсімдер жоспары қалыптастырылады және тактикалық сипаттағы келесі міндеттер шешіледі: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.</dc:title>
  <dc:creator>Пользователь</dc:creator>
  <cp:lastModifiedBy>admin</cp:lastModifiedBy>
  <cp:revision>23</cp:revision>
  <dcterms:created xsi:type="dcterms:W3CDTF">2021-09-30T15:09:24Z</dcterms:created>
  <dcterms:modified xsi:type="dcterms:W3CDTF">2021-10-04T15:55:51Z</dcterms:modified>
</cp:coreProperties>
</file>